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017D59-454F-46A6-8DA7-3E65646698FD}" v="31" dt="2024-04-06T00:33:29.0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25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41FFF3-0D18-4A9A-B51C-38CA69460448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8750AF-FC0F-4E0D-8831-DA2FC325A5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398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8750AF-FC0F-4E0D-8831-DA2FC325A53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476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16972-9798-E79D-3D6A-09453CF11A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94FAA5-31AC-41EA-F5B5-BAD14F47B9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9EBACB-6516-D35D-04C3-C3D500AFD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F4B86-56C5-4C3E-8704-CF18D2E9BD09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8DC02D-ED3B-15A2-B4EE-D86E3A29F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628D43-4661-0CA3-D091-272FF5D98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3B25C-794E-4EDA-90B0-456DF6613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805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057D7-1E3F-1E74-9C66-5EB67FECE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0D6B09-5A80-5890-BD2C-D5432E69A0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A6D9C-E1AA-F844-D854-97C73C7F7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F4B86-56C5-4C3E-8704-CF18D2E9BD09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477CB-B4A6-04A2-E474-0D565FA3D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9D93C5-82CC-5511-8CB6-3A85DC187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3B25C-794E-4EDA-90B0-456DF6613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646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FEC87A-7178-7B61-B8C3-6EC59C214D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2C7B26-510F-1787-D8BA-B7A03EA5B0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1F5A08-50AD-5AF9-420F-89752FA78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F4B86-56C5-4C3E-8704-CF18D2E9BD09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B84F6-73EB-F0F6-88A0-CB908A203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1C735F-65F7-1E7A-D1E2-E295DB945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3B25C-794E-4EDA-90B0-456DF6613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007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16144-E71E-A4B2-145C-F4B317C5C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73E18B-68B9-8230-217E-E7936E6D6B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5D7089-F7FA-5515-553D-F783B3C4F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F4B86-56C5-4C3E-8704-CF18D2E9BD09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C7B8D-284F-3755-EF1E-A5E013217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E50682-4AFD-8EAE-95BD-1D3119018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3B25C-794E-4EDA-90B0-456DF6613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571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0C4D9-CAC5-E2F4-8234-CFACAD3BB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3E1272-849D-B6A8-B32C-C660E96AED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0F5101-D8B3-C150-2879-9213DCBBD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F4B86-56C5-4C3E-8704-CF18D2E9BD09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9D26C-9875-D900-9D51-B6DD8F17D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EA7D1F-EC9F-9C21-2C36-709BF8C18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3B25C-794E-4EDA-90B0-456DF6613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032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D16B9-8416-7801-B149-98857B9C6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0569F-6714-452F-E5F1-378333B299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32765E-E3E4-CA4A-5D90-0FA9CF87BB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4E55F9-D39C-54F0-FE3E-926911D11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F4B86-56C5-4C3E-8704-CF18D2E9BD09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88CA2A-97B1-C22E-0875-403ECCED6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55A923-3790-46D5-38AC-709E986FF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3B25C-794E-4EDA-90B0-456DF6613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112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88068-DE78-4309-9F88-BE43B9243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21ED20-C99B-8617-8F35-84ED54DD39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C6EEAD-4B12-FD19-B987-6A603AF3E1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D72AD4-568A-E0D7-3C72-2408728FD7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2618B5-55C3-C2C9-E8CA-51913EA03E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B0D0D4-6A68-3004-75C1-E3AFC1C77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F4B86-56C5-4C3E-8704-CF18D2E9BD09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C1B69F-90A6-A30E-306D-FBFEBE4A6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6D0178-37C8-107D-9C9A-96C06FB18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3B25C-794E-4EDA-90B0-456DF6613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377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59798-7CD2-55CC-C40E-A3E471AB6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C83DE1-97B6-E761-FFCD-3719B6C8B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F4B86-56C5-4C3E-8704-CF18D2E9BD09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4B05EE-A728-25F9-AF5D-99245E5AE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25ACA7-E496-CD4A-5E29-D288CFB43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3B25C-794E-4EDA-90B0-456DF6613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878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66DE13-6823-7184-00AE-8A2ED15E8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F4B86-56C5-4C3E-8704-CF18D2E9BD09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D57D69-E786-955E-0790-C56A01467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5A28BE-FB96-47BA-5E07-851F92917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3B25C-794E-4EDA-90B0-456DF6613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766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56B64-D495-F7E4-7080-44B5FC24F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17D6C-5C78-1503-1D0A-21FDB29A50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E9EA20-3183-82A3-6A74-AD571012CB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B7E1D6-D5B0-6970-C888-84DDB3440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F4B86-56C5-4C3E-8704-CF18D2E9BD09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722604-CC03-8B4C-EB75-E5D9AE7D8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FE819D-659D-E5D1-D721-3FB097380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3B25C-794E-4EDA-90B0-456DF6613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53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D8F56-A315-D6EE-D233-A00BE3AA1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567941-23D2-152D-516C-8BB817B0D4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DDD335-88C5-0172-B4D6-826027D6C8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9CDB91-BCED-B712-F7A8-542030F87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F4B86-56C5-4C3E-8704-CF18D2E9BD09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FA96C0-D0A9-2820-D91D-B9F240900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8A28FA-BD31-4C78-9352-AC4144C53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3B25C-794E-4EDA-90B0-456DF6613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906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232330-B6E1-C6BC-49F0-A9B06B0C2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E1C801-30CC-807F-2FFA-3141FA4638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A2221D-8F11-B34B-0EA3-721F9BCDBC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D6F4B86-56C5-4C3E-8704-CF18D2E9BD09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70E9F8-23EF-4170-6A8B-1141421688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4ABD63-2E65-6FEF-CA4D-09A72268E0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C3B25C-794E-4EDA-90B0-456DF6613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390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94714483-7072-431F-9DBE-87F44E4D4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495892E1-F4A5-4991-AC52-4F417B14A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35" name="Group 1034">
            <a:extLst>
              <a:ext uri="{FF2B5EF4-FFF2-40B4-BE49-F238E27FC236}">
                <a16:creationId xmlns:a16="http://schemas.microsoft.com/office/drawing/2014/main" id="{ACF597F8-76AA-44FA-8E6A-06223B66C0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036" name="Oval 1035">
              <a:extLst>
                <a:ext uri="{FF2B5EF4-FFF2-40B4-BE49-F238E27FC236}">
                  <a16:creationId xmlns:a16="http://schemas.microsoft.com/office/drawing/2014/main" id="{A6E12753-0A63-43EE-B28A-C989D033EA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7" name="Oval 1036">
              <a:extLst>
                <a:ext uri="{FF2B5EF4-FFF2-40B4-BE49-F238E27FC236}">
                  <a16:creationId xmlns:a16="http://schemas.microsoft.com/office/drawing/2014/main" id="{B26FA385-76DA-40E9-9257-AA3E07FF61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8" name="Oval 1037">
              <a:extLst>
                <a:ext uri="{FF2B5EF4-FFF2-40B4-BE49-F238E27FC236}">
                  <a16:creationId xmlns:a16="http://schemas.microsoft.com/office/drawing/2014/main" id="{262D75CA-F374-4878-8106-3EA5E970D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9" name="Oval 1038">
              <a:extLst>
                <a:ext uri="{FF2B5EF4-FFF2-40B4-BE49-F238E27FC236}">
                  <a16:creationId xmlns:a16="http://schemas.microsoft.com/office/drawing/2014/main" id="{938667A5-74E3-4EFD-8C45-F48F47427C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40" name="Oval 1039">
              <a:extLst>
                <a:ext uri="{FF2B5EF4-FFF2-40B4-BE49-F238E27FC236}">
                  <a16:creationId xmlns:a16="http://schemas.microsoft.com/office/drawing/2014/main" id="{31512EE2-F4CC-4E18-9CDA-B92C11122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1" name="Oval 1040">
              <a:extLst>
                <a:ext uri="{FF2B5EF4-FFF2-40B4-BE49-F238E27FC236}">
                  <a16:creationId xmlns:a16="http://schemas.microsoft.com/office/drawing/2014/main" id="{B99E503B-9B4D-4EE3-A50F-15AC374F61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43" name="Rectangle 1042">
            <a:extLst>
              <a:ext uri="{FF2B5EF4-FFF2-40B4-BE49-F238E27FC236}">
                <a16:creationId xmlns:a16="http://schemas.microsoft.com/office/drawing/2014/main" id="{E2683E3F-F855-4549-84F8-42064EC0F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45" name="Group 1044">
            <a:extLst>
              <a:ext uri="{FF2B5EF4-FFF2-40B4-BE49-F238E27FC236}">
                <a16:creationId xmlns:a16="http://schemas.microsoft.com/office/drawing/2014/main" id="{8FC90B1E-0223-4440-AF22-8F32F6F0C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1046" name="Straight Connector 1045">
              <a:extLst>
                <a:ext uri="{FF2B5EF4-FFF2-40B4-BE49-F238E27FC236}">
                  <a16:creationId xmlns:a16="http://schemas.microsoft.com/office/drawing/2014/main" id="{A2D2E879-0004-4D84-8137-1C09334038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7" name="Straight Connector 1046">
              <a:extLst>
                <a:ext uri="{FF2B5EF4-FFF2-40B4-BE49-F238E27FC236}">
                  <a16:creationId xmlns:a16="http://schemas.microsoft.com/office/drawing/2014/main" id="{43BE75A2-0D83-4F8E-84CC-D3BCD565B1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8" name="Straight Connector 1047">
              <a:extLst>
                <a:ext uri="{FF2B5EF4-FFF2-40B4-BE49-F238E27FC236}">
                  <a16:creationId xmlns:a16="http://schemas.microsoft.com/office/drawing/2014/main" id="{E90F7F49-1039-49EF-A9BD-153DB590B6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9" name="Straight Connector 1048">
              <a:extLst>
                <a:ext uri="{FF2B5EF4-FFF2-40B4-BE49-F238E27FC236}">
                  <a16:creationId xmlns:a16="http://schemas.microsoft.com/office/drawing/2014/main" id="{9E85F508-9EA4-4B4D-8171-648670650E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51" name="Rectangle 1050">
            <a:extLst>
              <a:ext uri="{FF2B5EF4-FFF2-40B4-BE49-F238E27FC236}">
                <a16:creationId xmlns:a16="http://schemas.microsoft.com/office/drawing/2014/main" id="{832F3179-0CD5-40C8-9939-D8355006F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53" name="Group 1052">
            <a:extLst>
              <a:ext uri="{FF2B5EF4-FFF2-40B4-BE49-F238E27FC236}">
                <a16:creationId xmlns:a16="http://schemas.microsoft.com/office/drawing/2014/main" id="{11CE155D-684B-4F5E-B835-C52765E310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1054" name="Straight Connector 1053">
              <a:extLst>
                <a:ext uri="{FF2B5EF4-FFF2-40B4-BE49-F238E27FC236}">
                  <a16:creationId xmlns:a16="http://schemas.microsoft.com/office/drawing/2014/main" id="{04F84AF8-E1A7-41D4-A102-8F87CAE37E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5" name="Straight Connector 1054">
              <a:extLst>
                <a:ext uri="{FF2B5EF4-FFF2-40B4-BE49-F238E27FC236}">
                  <a16:creationId xmlns:a16="http://schemas.microsoft.com/office/drawing/2014/main" id="{4ED126F1-DB23-4314-B6C7-FE89E3C58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6" name="Straight Connector 1055">
              <a:extLst>
                <a:ext uri="{FF2B5EF4-FFF2-40B4-BE49-F238E27FC236}">
                  <a16:creationId xmlns:a16="http://schemas.microsoft.com/office/drawing/2014/main" id="{8ACB2B6F-8883-4A00-88DD-98CDDD46B8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7" name="Straight Connector 1056">
              <a:extLst>
                <a:ext uri="{FF2B5EF4-FFF2-40B4-BE49-F238E27FC236}">
                  <a16:creationId xmlns:a16="http://schemas.microsoft.com/office/drawing/2014/main" id="{3B9A2180-808A-4423-BB2B-6464B29000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2" descr="Mars horizon">
            <a:extLst>
              <a:ext uri="{FF2B5EF4-FFF2-40B4-BE49-F238E27FC236}">
                <a16:creationId xmlns:a16="http://schemas.microsoft.com/office/drawing/2014/main" id="{222F6136-2874-712B-186F-AE47E6C7D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" y="2533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BAC6C7-066F-6E48-F56D-4647A0DC5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0248" y="91929"/>
            <a:ext cx="1582738" cy="1673225"/>
          </a:xfrm>
          <a:prstGeom prst="rect">
            <a:avLst/>
          </a:prstGeom>
        </p:spPr>
      </p:pic>
      <p:pic>
        <p:nvPicPr>
          <p:cNvPr id="1026" name="Picture 2" descr="ua_logo_lg">
            <a:extLst>
              <a:ext uri="{FF2B5EF4-FFF2-40B4-BE49-F238E27FC236}">
                <a16:creationId xmlns:a16="http://schemas.microsoft.com/office/drawing/2014/main" id="{A97E7F94-D8E6-DEFE-4D09-9170685CC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8776" y="1855777"/>
            <a:ext cx="1582738" cy="13366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C57454-4577-B645-24EB-0C53FC1DF4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8397" y="-196589"/>
            <a:ext cx="7315200" cy="2702018"/>
          </a:xfrm>
          <a:noFill/>
        </p:spPr>
        <p:txBody>
          <a:bodyPr anchor="b"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Mapping Martian Crustal Magnetic Anomalies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BF1D1E-C1B7-2011-26F0-F4A217FB8E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38397" y="5725629"/>
            <a:ext cx="7315200" cy="2615906"/>
          </a:xfrm>
          <a:noFill/>
        </p:spPr>
        <p:txBody>
          <a:bodyPr anchor="t"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Travis Matlock</a:t>
            </a:r>
          </a:p>
          <a:p>
            <a:r>
              <a:rPr lang="en-US" sz="3600" dirty="0">
                <a:solidFill>
                  <a:schemeClr val="bg1"/>
                </a:solidFill>
              </a:rPr>
              <a:t>Advisor: Lon Hood</a:t>
            </a:r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E4002A63-CEE5-F1F5-6406-071E19E49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30" y="136638"/>
            <a:ext cx="1757928" cy="272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8789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672C61-A809-F9BF-BBEF-1C0FD0E0A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273" y="680936"/>
            <a:ext cx="4646904" cy="1624520"/>
          </a:xfrm>
        </p:spPr>
        <p:txBody>
          <a:bodyPr anchor="ctr">
            <a:normAutofit/>
          </a:bodyPr>
          <a:lstStyle/>
          <a:p>
            <a:r>
              <a:rPr lang="en-US" sz="5400" dirty="0" err="1"/>
              <a:t>Claritas</a:t>
            </a:r>
            <a:r>
              <a:rPr lang="en-US" sz="5400" dirty="0"/>
              <a:t> Fossae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5DE34D-2D8B-D757-EF72-6C570B074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131" y="2324912"/>
            <a:ext cx="4646905" cy="3613149"/>
          </a:xfrm>
        </p:spPr>
        <p:txBody>
          <a:bodyPr anchor="ctr">
            <a:normAutofit/>
          </a:bodyPr>
          <a:lstStyle/>
          <a:p>
            <a:r>
              <a:rPr lang="en-US" sz="2400" dirty="0"/>
              <a:t>First clear association of this anomaly with the topographic and geologic feature</a:t>
            </a:r>
          </a:p>
          <a:p>
            <a:r>
              <a:rPr lang="en-US" sz="2400" dirty="0"/>
              <a:t>Strong evidence of correlation between magnetic anomalies </a:t>
            </a:r>
            <a:r>
              <a:rPr lang="en-US" sz="2400"/>
              <a:t>and surface features</a:t>
            </a:r>
            <a:endParaRPr lang="en-US" sz="2400" dirty="0"/>
          </a:p>
        </p:txBody>
      </p:sp>
      <p:pic>
        <p:nvPicPr>
          <p:cNvPr id="10" name="Picture 9" descr="A map of different colors&#10;&#10;Description automatically generated">
            <a:extLst>
              <a:ext uri="{FF2B5EF4-FFF2-40B4-BE49-F238E27FC236}">
                <a16:creationId xmlns:a16="http://schemas.microsoft.com/office/drawing/2014/main" id="{1A970022-2AAE-C194-9882-4BC2003F34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" r="755"/>
          <a:stretch/>
        </p:blipFill>
        <p:spPr>
          <a:xfrm>
            <a:off x="5139167" y="0"/>
            <a:ext cx="676656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B13ABE-2A9E-ABA3-9A9F-24F92C2DA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6388" y="5524666"/>
            <a:ext cx="1004153" cy="133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527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121563-FEE2-7734-DBAE-6ABC22DBF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E45CC5-F5E2-6562-164B-450B9C0D8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</a:rPr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B2849-900C-2F9A-C31B-5AE7629E3A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523" y="3905634"/>
            <a:ext cx="10515600" cy="4351338"/>
          </a:xfrm>
        </p:spPr>
        <p:txBody>
          <a:bodyPr>
            <a:normAutofit/>
          </a:bodyPr>
          <a:lstStyle/>
          <a:p>
            <a:endParaRPr lang="en-US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Acknowledgments:</a:t>
            </a:r>
          </a:p>
          <a:p>
            <a:r>
              <a:rPr lang="en-US" sz="2400" dirty="0">
                <a:solidFill>
                  <a:schemeClr val="bg1"/>
                </a:solidFill>
              </a:rPr>
              <a:t>My advisor, Lon Hood</a:t>
            </a:r>
          </a:p>
          <a:p>
            <a:r>
              <a:rPr lang="en-US" sz="2400" dirty="0">
                <a:solidFill>
                  <a:schemeClr val="bg1"/>
                </a:solidFill>
              </a:rPr>
              <a:t>The Arizona Space Grant Consortium</a:t>
            </a:r>
          </a:p>
          <a:p>
            <a:r>
              <a:rPr lang="en-US" sz="2400" dirty="0">
                <a:solidFill>
                  <a:schemeClr val="bg1"/>
                </a:solidFill>
              </a:rPr>
              <a:t>NASA’s Mars Data Analysis Program</a:t>
            </a:r>
          </a:p>
        </p:txBody>
      </p:sp>
    </p:spTree>
    <p:extLst>
      <p:ext uri="{BB962C8B-B14F-4D97-AF65-F5344CB8AC3E}">
        <p14:creationId xmlns:p14="http://schemas.microsoft.com/office/powerpoint/2010/main" val="2169105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B7B1A8-2454-5EEF-70EA-11F45E3A3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dirty="0"/>
              <a:t>Magnetic Dynamos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3ACD2-F1A9-D56F-D6E1-7F99C7AC8B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475930" cy="3880002"/>
          </a:xfrm>
        </p:spPr>
        <p:txBody>
          <a:bodyPr>
            <a:normAutofit/>
          </a:bodyPr>
          <a:lstStyle/>
          <a:p>
            <a:r>
              <a:rPr lang="en-US" sz="2400" dirty="0"/>
              <a:t>Requires rotating, convective, conductive fluid interior</a:t>
            </a:r>
          </a:p>
          <a:p>
            <a:r>
              <a:rPr lang="en-US" sz="2400" dirty="0"/>
              <a:t>Deflects solar wind ions</a:t>
            </a:r>
          </a:p>
          <a:p>
            <a:r>
              <a:rPr lang="en-US" sz="2400" dirty="0"/>
              <a:t>The Sun, gas &amp; ice giants, and Earth all host global magnetic fields</a:t>
            </a:r>
          </a:p>
          <a:p>
            <a:r>
              <a:rPr lang="en-US" sz="2400" dirty="0"/>
              <a:t>In the 90s, Mars’ magnetic field strength and nature were unknown</a:t>
            </a:r>
          </a:p>
          <a:p>
            <a:endParaRPr lang="en-US" sz="22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A9D1519-41EB-8F22-69EF-CD11216DC1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488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49BD48-BCAA-F4D9-48BF-D9D1BE4DA552}"/>
              </a:ext>
            </a:extLst>
          </p:cNvPr>
          <p:cNvSpPr txBox="1"/>
          <p:nvPr/>
        </p:nvSpPr>
        <p:spPr>
          <a:xfrm>
            <a:off x="8463224" y="6488658"/>
            <a:ext cx="60943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Credit: Fran </a:t>
            </a:r>
            <a:r>
              <a:rPr lang="en-US" dirty="0" err="1">
                <a:solidFill>
                  <a:schemeClr val="bg1"/>
                </a:solidFill>
              </a:rPr>
              <a:t>Bagenal</a:t>
            </a:r>
            <a:r>
              <a:rPr lang="en-US" dirty="0">
                <a:solidFill>
                  <a:schemeClr val="bg1"/>
                </a:solidFill>
              </a:rPr>
              <a:t> &amp; Steve Bartlett	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D653FD-28F0-EB65-7676-52BB527D84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6388" y="5524666"/>
            <a:ext cx="1004153" cy="133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195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115719BB-48A7-4AF4-BB91-DC82E0DF7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8" name="Freeform: Shape 37">
            <a:extLst>
              <a:ext uri="{FF2B5EF4-FFF2-40B4-BE49-F238E27FC236}">
                <a16:creationId xmlns:a16="http://schemas.microsoft.com/office/drawing/2014/main" id="{10973A55-5440-4A99-B526-B5812E462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096002" cy="6858000"/>
          </a:xfrm>
          <a:custGeom>
            <a:avLst/>
            <a:gdLst>
              <a:gd name="connsiteX0" fmla="*/ 0 w 6096002"/>
              <a:gd name="connsiteY0" fmla="*/ 0 h 6858000"/>
              <a:gd name="connsiteX1" fmla="*/ 4885967 w 6096002"/>
              <a:gd name="connsiteY1" fmla="*/ 0 h 6858000"/>
              <a:gd name="connsiteX2" fmla="*/ 4946007 w 6096002"/>
              <a:gd name="connsiteY2" fmla="*/ 69271 h 6858000"/>
              <a:gd name="connsiteX3" fmla="*/ 6096002 w 6096002"/>
              <a:gd name="connsiteY3" fmla="*/ 3429000 h 6858000"/>
              <a:gd name="connsiteX4" fmla="*/ 4946007 w 6096002"/>
              <a:gd name="connsiteY4" fmla="*/ 6788730 h 6858000"/>
              <a:gd name="connsiteX5" fmla="*/ 4885967 w 6096002"/>
              <a:gd name="connsiteY5" fmla="*/ 6858000 h 6858000"/>
              <a:gd name="connsiteX6" fmla="*/ 0 w 609600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2" h="6858000">
                <a:moveTo>
                  <a:pt x="0" y="0"/>
                </a:moveTo>
                <a:lnTo>
                  <a:pt x="4885967" y="0"/>
                </a:lnTo>
                <a:lnTo>
                  <a:pt x="4946007" y="69271"/>
                </a:lnTo>
                <a:cubicBezTo>
                  <a:pt x="5656533" y="929100"/>
                  <a:pt x="6096002" y="2116944"/>
                  <a:pt x="6096002" y="3429000"/>
                </a:cubicBezTo>
                <a:cubicBezTo>
                  <a:pt x="6096002" y="4741056"/>
                  <a:pt x="5656533" y="5928900"/>
                  <a:pt x="4946007" y="6788730"/>
                </a:cubicBezTo>
                <a:lnTo>
                  <a:pt x="4885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9" name="Freeform: Shape 38">
            <a:extLst>
              <a:ext uri="{FF2B5EF4-FFF2-40B4-BE49-F238E27FC236}">
                <a16:creationId xmlns:a16="http://schemas.microsoft.com/office/drawing/2014/main" id="{A9682493-588A-4D52-98F6-FBBD80C07E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5370" cy="6858000"/>
          </a:xfrm>
          <a:custGeom>
            <a:avLst/>
            <a:gdLst>
              <a:gd name="connsiteX0" fmla="*/ 0 w 6085370"/>
              <a:gd name="connsiteY0" fmla="*/ 0 h 6858000"/>
              <a:gd name="connsiteX1" fmla="*/ 4875335 w 6085370"/>
              <a:gd name="connsiteY1" fmla="*/ 0 h 6858000"/>
              <a:gd name="connsiteX2" fmla="*/ 4935375 w 6085370"/>
              <a:gd name="connsiteY2" fmla="*/ 69271 h 6858000"/>
              <a:gd name="connsiteX3" fmla="*/ 6085370 w 6085370"/>
              <a:gd name="connsiteY3" fmla="*/ 3429000 h 6858000"/>
              <a:gd name="connsiteX4" fmla="*/ 4935375 w 6085370"/>
              <a:gd name="connsiteY4" fmla="*/ 6788730 h 6858000"/>
              <a:gd name="connsiteX5" fmla="*/ 4875335 w 6085370"/>
              <a:gd name="connsiteY5" fmla="*/ 6858000 h 6858000"/>
              <a:gd name="connsiteX6" fmla="*/ 0 w 60853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5370" h="6858000">
                <a:moveTo>
                  <a:pt x="0" y="0"/>
                </a:moveTo>
                <a:lnTo>
                  <a:pt x="4875335" y="0"/>
                </a:lnTo>
                <a:lnTo>
                  <a:pt x="4935375" y="69271"/>
                </a:lnTo>
                <a:cubicBezTo>
                  <a:pt x="5645901" y="929100"/>
                  <a:pt x="6085370" y="2116944"/>
                  <a:pt x="6085370" y="3429000"/>
                </a:cubicBezTo>
                <a:cubicBezTo>
                  <a:pt x="6085370" y="4741056"/>
                  <a:pt x="5645901" y="5928900"/>
                  <a:pt x="4935375" y="6788730"/>
                </a:cubicBezTo>
                <a:lnTo>
                  <a:pt x="487533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5099D2-AE7D-6EA0-2052-B89B4795C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878288"/>
            <a:ext cx="6124469" cy="1170432"/>
          </a:xfrm>
        </p:spPr>
        <p:txBody>
          <a:bodyPr anchor="b">
            <a:noAutofit/>
          </a:bodyPr>
          <a:lstStyle/>
          <a:p>
            <a:r>
              <a:rPr lang="en-US" sz="5400" dirty="0"/>
              <a:t>Mars Global Surveyor 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BEC5A7A-ADE4-48D9-B89C-2BA1C9110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03236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92" y="2185062"/>
            <a:ext cx="49377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EABD8D-5587-CDD7-1743-7EFF7E5B7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3" y="2512611"/>
            <a:ext cx="4532888" cy="3664351"/>
          </a:xfrm>
        </p:spPr>
        <p:txBody>
          <a:bodyPr>
            <a:normAutofit/>
          </a:bodyPr>
          <a:lstStyle/>
          <a:p>
            <a:r>
              <a:rPr lang="en-US" sz="2400" dirty="0"/>
              <a:t>Arrived in 1997</a:t>
            </a:r>
          </a:p>
          <a:p>
            <a:r>
              <a:rPr lang="en-US" sz="2400" dirty="0"/>
              <a:t>Equipped with magnetometer and electron reflectometer</a:t>
            </a:r>
          </a:p>
          <a:p>
            <a:r>
              <a:rPr lang="en-US" sz="2400" dirty="0"/>
              <a:t>Measured a patchy and variable magnetic field</a:t>
            </a:r>
          </a:p>
          <a:p>
            <a:r>
              <a:rPr lang="en-US" sz="2400" dirty="0"/>
              <a:t>Represents a “crustal” magnetic field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DE82C8-4BB0-E31F-6E06-6A285A61F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3927" y="266391"/>
            <a:ext cx="2361695" cy="2743200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3EC8122-E0E4-CF74-EEAB-5C09137F6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9180" y="2203350"/>
            <a:ext cx="5731190" cy="39688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6E528ED-7D29-885B-93ED-5B79A3D1D8FB}"/>
              </a:ext>
            </a:extLst>
          </p:cNvPr>
          <p:cNvSpPr txBox="1"/>
          <p:nvPr/>
        </p:nvSpPr>
        <p:spPr>
          <a:xfrm>
            <a:off x="5271715" y="6381549"/>
            <a:ext cx="61244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Credit: Nasa Jet Propulsion Laboratory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5E3C6E-2BDC-ADD5-B103-D5E7CE1257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6388" y="5524666"/>
            <a:ext cx="1004153" cy="133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971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2CB88-9C35-257E-920B-F6366BDEB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/>
              <a:t>Remanent Magnetism</a:t>
            </a:r>
            <a:endParaRPr lang="en-US" sz="5400" dirty="0"/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0E056D8-6425-FB11-5CA1-820AF3983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400" dirty="0"/>
              <a:t>Iron atoms in erupting lava</a:t>
            </a:r>
          </a:p>
          <a:p>
            <a:r>
              <a:rPr lang="en-US" sz="2400" dirty="0"/>
              <a:t>Water can supply oxidation to create ferromagnetic</a:t>
            </a:r>
            <a:r>
              <a:rPr lang="en-US" sz="2400" b="1" dirty="0"/>
              <a:t> iron oxides </a:t>
            </a:r>
            <a:r>
              <a:rPr lang="en-US" sz="2400" dirty="0"/>
              <a:t>(hematite, etc.)</a:t>
            </a:r>
          </a:p>
          <a:p>
            <a:r>
              <a:rPr lang="en-US" sz="2400" dirty="0"/>
              <a:t>These iron oxides stay permanently magnetized after removing external magnetic field – </a:t>
            </a:r>
            <a:r>
              <a:rPr lang="en-US" sz="2400" b="1" dirty="0"/>
              <a:t>remanence</a:t>
            </a:r>
          </a:p>
          <a:p>
            <a:endParaRPr lang="en-US" sz="2200" dirty="0"/>
          </a:p>
          <a:p>
            <a:endParaRPr lang="en-US" sz="2200" dirty="0"/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8863E3D3-F784-BC6F-290D-BF2C6F328A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3197"/>
          <a:stretch/>
        </p:blipFill>
        <p:spPr>
          <a:xfrm>
            <a:off x="4754880" y="152760"/>
            <a:ext cx="6793101" cy="63798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8A8D4E-7D99-5606-ABFC-FD55E747EAB9}"/>
              </a:ext>
            </a:extLst>
          </p:cNvPr>
          <p:cNvSpPr txBox="1"/>
          <p:nvPr/>
        </p:nvSpPr>
        <p:spPr>
          <a:xfrm>
            <a:off x="7638964" y="6466005"/>
            <a:ext cx="60943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Credit: Andrew Roberts &amp; Gillian Turner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00DE07-5140-CA62-73BE-6EC771FD6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6388" y="5524666"/>
            <a:ext cx="1004153" cy="133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605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DBDBE-C58E-3A8A-981F-906F948ED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3" y="148158"/>
            <a:ext cx="4348450" cy="1616203"/>
          </a:xfrm>
        </p:spPr>
        <p:txBody>
          <a:bodyPr anchor="b">
            <a:normAutofit/>
          </a:bodyPr>
          <a:lstStyle/>
          <a:p>
            <a:r>
              <a:rPr lang="en-US" sz="5400" dirty="0"/>
              <a:t>Back to MGS…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266B72-A756-27CC-4CE9-A57C1CA24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3" y="1718220"/>
            <a:ext cx="4261704" cy="3447832"/>
          </a:xfrm>
        </p:spPr>
        <p:txBody>
          <a:bodyPr anchor="t">
            <a:normAutofit/>
          </a:bodyPr>
          <a:lstStyle/>
          <a:p>
            <a:r>
              <a:rPr lang="en-US" sz="2400" dirty="0"/>
              <a:t>Lack of signatures over young volcanoes, old basins</a:t>
            </a:r>
          </a:p>
          <a:p>
            <a:r>
              <a:rPr lang="en-US" sz="2400" dirty="0"/>
              <a:t>Leads to dynamo cessation date of 4.1 billion years ago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5C8DC3D-FF3E-E102-A056-6923A2B59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8397" y="1240649"/>
            <a:ext cx="6389346" cy="437670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258F736-B256-8039-9DC6-F4E49A5C5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0B4520A-996E-330C-99DA-69CA4D89E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C8FA945-E356-695F-18D6-CAD4EF34F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66B902D-55E9-A5F9-D003-B26B8EAB53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4039" y="3272093"/>
            <a:ext cx="3253519" cy="30684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26C876-4F26-B3A2-2D7A-0FC4650E9C57}"/>
              </a:ext>
            </a:extLst>
          </p:cNvPr>
          <p:cNvSpPr txBox="1"/>
          <p:nvPr/>
        </p:nvSpPr>
        <p:spPr>
          <a:xfrm>
            <a:off x="1380785" y="6340510"/>
            <a:ext cx="3253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Credit: David Catling, UW 2014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E10C15-492B-DB6F-63A1-14E31ACA96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6388" y="5524666"/>
            <a:ext cx="1004153" cy="133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964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satellite in space with a planet in the background&#10;&#10;Description automatically generated">
            <a:extLst>
              <a:ext uri="{FF2B5EF4-FFF2-40B4-BE49-F238E27FC236}">
                <a16:creationId xmlns:a16="http://schemas.microsoft.com/office/drawing/2014/main" id="{D030CDF7-AF3B-8618-A1C5-067E55700B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40000"/>
          </a:blip>
          <a:srcRect b="1277"/>
          <a:stretch/>
        </p:blipFill>
        <p:spPr>
          <a:xfrm>
            <a:off x="128585" y="115194"/>
            <a:ext cx="11934817" cy="66276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41F963-5327-A5F8-03E4-A4E09ADFB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663" y="1422400"/>
            <a:ext cx="5505449" cy="238760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MAVEN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A2AB82-2BC1-C18D-ED84-6A46C38024CD}"/>
              </a:ext>
            </a:extLst>
          </p:cNvPr>
          <p:cNvSpPr txBox="1"/>
          <p:nvPr/>
        </p:nvSpPr>
        <p:spPr>
          <a:xfrm>
            <a:off x="728663" y="3902075"/>
            <a:ext cx="5505449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Mars Atmosphere &amp; Volatile </a:t>
            </a:r>
            <a:r>
              <a:rPr lang="en-US" sz="2400" dirty="0" err="1">
                <a:solidFill>
                  <a:schemeClr val="bg1"/>
                </a:solidFill>
              </a:rPr>
              <a:t>EvolutioN</a:t>
            </a: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Orbited at lower altitudes than MGS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Equipped with magnetometer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89CBBC-7743-43D9-A324-25CB472E9B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46C006-7209-CF7C-1D89-C4E344FF7204}"/>
              </a:ext>
            </a:extLst>
          </p:cNvPr>
          <p:cNvSpPr txBox="1"/>
          <p:nvPr/>
        </p:nvSpPr>
        <p:spPr>
          <a:xfrm>
            <a:off x="10593653" y="6431072"/>
            <a:ext cx="2421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Credit: NASA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3BAF681B-C9EC-E52D-05AE-F5FFBF44D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5994" y="234581"/>
            <a:ext cx="767408" cy="118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1728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CA927-36B9-AFD1-6A94-0F5BEFAFD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4400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/>
              <a:t>Our (Nearly) Global Map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47EF2F-E5D5-0CEF-D9E5-4AF3ACBB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024" y="5412887"/>
            <a:ext cx="11803594" cy="4351338"/>
          </a:xfrm>
        </p:spPr>
        <p:txBody>
          <a:bodyPr>
            <a:normAutofit/>
          </a:bodyPr>
          <a:lstStyle/>
          <a:p>
            <a:r>
              <a:rPr lang="en-US" sz="2400" dirty="0"/>
              <a:t>Modeled using an array of dipoles 10 km deep (equivalent source dipole method)</a:t>
            </a:r>
          </a:p>
          <a:p>
            <a:r>
              <a:rPr lang="en-US" sz="2400" dirty="0"/>
              <a:t>Modeled at altitude of 130 km, 0.5° resolution for latitudes 60°S - 60°N</a:t>
            </a:r>
          </a:p>
          <a:p>
            <a:r>
              <a:rPr lang="en-US" sz="2400" dirty="0"/>
              <a:t>Mosaic of sixteen 90° x 30° regions</a:t>
            </a:r>
          </a:p>
        </p:txBody>
      </p:sp>
      <p:pic>
        <p:nvPicPr>
          <p:cNvPr id="4" name="Content Placeholder 6" descr="A colorful background with black dots&#10;&#10;Description automatically generated with medium confidence">
            <a:extLst>
              <a:ext uri="{FF2B5EF4-FFF2-40B4-BE49-F238E27FC236}">
                <a16:creationId xmlns:a16="http://schemas.microsoft.com/office/drawing/2014/main" id="{382B6BEE-6489-0370-C7A5-D4F10F5517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" y="1349681"/>
            <a:ext cx="12189618" cy="40632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DDC071-74B9-EC7C-AADB-9991E1599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3800" y="0"/>
            <a:ext cx="1004153" cy="133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895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139936-7EF2-774C-EC07-94E98B4F3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5400" dirty="0" err="1"/>
              <a:t>Hadriaca</a:t>
            </a:r>
            <a:r>
              <a:rPr lang="en-US" sz="5400" dirty="0"/>
              <a:t> Patera</a:t>
            </a:r>
          </a:p>
        </p:txBody>
      </p:sp>
      <p:sp>
        <p:nvSpPr>
          <p:cNvPr id="25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FC902-CB59-1A87-5BBF-06FB2AB0C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999014"/>
          </a:xfrm>
        </p:spPr>
        <p:txBody>
          <a:bodyPr anchor="t">
            <a:normAutofit/>
          </a:bodyPr>
          <a:lstStyle/>
          <a:p>
            <a:r>
              <a:rPr lang="en-US" sz="2400" dirty="0"/>
              <a:t>Ancient volcano with deposits which have been eroded by water</a:t>
            </a:r>
          </a:p>
          <a:p>
            <a:r>
              <a:rPr lang="en-US" sz="2400" dirty="0"/>
              <a:t>Magnetic field extended in direction of flow</a:t>
            </a:r>
          </a:p>
          <a:p>
            <a:r>
              <a:rPr lang="en-US" sz="2400" dirty="0"/>
              <a:t>Not visible at lower resolution</a:t>
            </a:r>
          </a:p>
          <a:p>
            <a:r>
              <a:rPr lang="en-US" sz="2400" dirty="0"/>
              <a:t>Post-Hellas dynamo?</a:t>
            </a:r>
          </a:p>
          <a:p>
            <a:r>
              <a:rPr lang="en-US" sz="2400" dirty="0"/>
              <a:t>Presented by Lon Hood at 55</a:t>
            </a:r>
            <a:r>
              <a:rPr lang="en-US" sz="2400" baseline="30000" dirty="0"/>
              <a:t>th</a:t>
            </a:r>
            <a:r>
              <a:rPr lang="en-US" sz="2400" dirty="0"/>
              <a:t> Lunar and Planetary Science Conference</a:t>
            </a:r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647D8239-7A4A-54C1-F0F0-CC49D94A98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1" r="-2" b="-2"/>
          <a:stretch/>
        </p:blipFill>
        <p:spPr>
          <a:xfrm>
            <a:off x="5449824" y="340769"/>
            <a:ext cx="6586060" cy="60198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8B8959-921D-30B0-6294-32A725F9EA99}"/>
              </a:ext>
            </a:extLst>
          </p:cNvPr>
          <p:cNvSpPr txBox="1"/>
          <p:nvPr/>
        </p:nvSpPr>
        <p:spPr>
          <a:xfrm>
            <a:off x="9454478" y="6424637"/>
            <a:ext cx="5162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Credit: Hood et al. 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CB40DF-F3BC-99F9-437B-C0213C2BE5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6388" y="5524666"/>
            <a:ext cx="1004153" cy="133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588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F821940F-7A1D-4ACC-85B4-A932898A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6674508-81D3-48CF-96BF-7FC60EAA5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741994" cy="6858000"/>
          </a:xfrm>
          <a:custGeom>
            <a:avLst/>
            <a:gdLst>
              <a:gd name="connsiteX0" fmla="*/ 0 w 6568309"/>
              <a:gd name="connsiteY0" fmla="*/ 0 h 6858000"/>
              <a:gd name="connsiteX1" fmla="*/ 362841 w 6568309"/>
              <a:gd name="connsiteY1" fmla="*/ 0 h 6858000"/>
              <a:gd name="connsiteX2" fmla="*/ 523269 w 6568309"/>
              <a:gd name="connsiteY2" fmla="*/ 0 h 6858000"/>
              <a:gd name="connsiteX3" fmla="*/ 1343025 w 6568309"/>
              <a:gd name="connsiteY3" fmla="*/ 0 h 6858000"/>
              <a:gd name="connsiteX4" fmla="*/ 1705866 w 6568309"/>
              <a:gd name="connsiteY4" fmla="*/ 0 h 6858000"/>
              <a:gd name="connsiteX5" fmla="*/ 1866294 w 6568309"/>
              <a:gd name="connsiteY5" fmla="*/ 0 h 6858000"/>
              <a:gd name="connsiteX6" fmla="*/ 5225154 w 6568309"/>
              <a:gd name="connsiteY6" fmla="*/ 0 h 6858000"/>
              <a:gd name="connsiteX7" fmla="*/ 6568179 w 6568309"/>
              <a:gd name="connsiteY7" fmla="*/ 0 h 6858000"/>
              <a:gd name="connsiteX8" fmla="*/ 6568309 w 6568309"/>
              <a:gd name="connsiteY8" fmla="*/ 1 h 6858000"/>
              <a:gd name="connsiteX9" fmla="*/ 6562951 w 6568309"/>
              <a:gd name="connsiteY9" fmla="*/ 30700 h 6858000"/>
              <a:gd name="connsiteX10" fmla="*/ 6547446 w 6568309"/>
              <a:gd name="connsiteY10" fmla="*/ 310025 h 6858000"/>
              <a:gd name="connsiteX11" fmla="*/ 6558316 w 6568309"/>
              <a:gd name="connsiteY11" fmla="*/ 443960 h 6858000"/>
              <a:gd name="connsiteX12" fmla="*/ 6528896 w 6568309"/>
              <a:gd name="connsiteY12" fmla="*/ 642659 h 6858000"/>
              <a:gd name="connsiteX13" fmla="*/ 6523095 w 6568309"/>
              <a:gd name="connsiteY13" fmla="*/ 673307 h 6858000"/>
              <a:gd name="connsiteX14" fmla="*/ 6496169 w 6568309"/>
              <a:gd name="connsiteY14" fmla="*/ 839641 h 6858000"/>
              <a:gd name="connsiteX15" fmla="*/ 6450789 w 6568309"/>
              <a:gd name="connsiteY15" fmla="*/ 958357 h 6858000"/>
              <a:gd name="connsiteX16" fmla="*/ 6453996 w 6568309"/>
              <a:gd name="connsiteY16" fmla="*/ 963398 h 6858000"/>
              <a:gd name="connsiteX17" fmla="*/ 6419467 w 6568309"/>
              <a:gd name="connsiteY17" fmla="*/ 1117169 h 6858000"/>
              <a:gd name="connsiteX18" fmla="*/ 6417348 w 6568309"/>
              <a:gd name="connsiteY18" fmla="*/ 1144352 h 6858000"/>
              <a:gd name="connsiteX19" fmla="*/ 6418473 w 6568309"/>
              <a:gd name="connsiteY19" fmla="*/ 1164484 h 6858000"/>
              <a:gd name="connsiteX20" fmla="*/ 6406979 w 6568309"/>
              <a:gd name="connsiteY20" fmla="*/ 1213829 h 6858000"/>
              <a:gd name="connsiteX21" fmla="*/ 6381928 w 6568309"/>
              <a:gd name="connsiteY21" fmla="*/ 1294823 h 6858000"/>
              <a:gd name="connsiteX22" fmla="*/ 6377948 w 6568309"/>
              <a:gd name="connsiteY22" fmla="*/ 1312193 h 6858000"/>
              <a:gd name="connsiteX23" fmla="*/ 6379894 w 6568309"/>
              <a:gd name="connsiteY23" fmla="*/ 1327626 h 6858000"/>
              <a:gd name="connsiteX24" fmla="*/ 6385024 w 6568309"/>
              <a:gd name="connsiteY24" fmla="*/ 1331644 h 6858000"/>
              <a:gd name="connsiteX25" fmla="*/ 6383696 w 6568309"/>
              <a:gd name="connsiteY25" fmla="*/ 1341276 h 6858000"/>
              <a:gd name="connsiteX26" fmla="*/ 6384464 w 6568309"/>
              <a:gd name="connsiteY26" fmla="*/ 1343945 h 6858000"/>
              <a:gd name="connsiteX27" fmla="*/ 6387748 w 6568309"/>
              <a:gd name="connsiteY27" fmla="*/ 1359134 h 6858000"/>
              <a:gd name="connsiteX28" fmla="*/ 6364157 w 6568309"/>
              <a:gd name="connsiteY28" fmla="*/ 1427803 h 6858000"/>
              <a:gd name="connsiteX29" fmla="*/ 6335874 w 6568309"/>
              <a:gd name="connsiteY29" fmla="*/ 1540278 h 6858000"/>
              <a:gd name="connsiteX30" fmla="*/ 6331892 w 6568309"/>
              <a:gd name="connsiteY30" fmla="*/ 1547262 h 6858000"/>
              <a:gd name="connsiteX31" fmla="*/ 6332744 w 6568309"/>
              <a:gd name="connsiteY31" fmla="*/ 1577056 h 6858000"/>
              <a:gd name="connsiteX32" fmla="*/ 6333604 w 6568309"/>
              <a:gd name="connsiteY32" fmla="*/ 1595898 h 6858000"/>
              <a:gd name="connsiteX33" fmla="*/ 6324749 w 6568309"/>
              <a:gd name="connsiteY33" fmla="*/ 1703726 h 6858000"/>
              <a:gd name="connsiteX34" fmla="*/ 6329594 w 6568309"/>
              <a:gd name="connsiteY34" fmla="*/ 1809535 h 6858000"/>
              <a:gd name="connsiteX35" fmla="*/ 6329062 w 6568309"/>
              <a:gd name="connsiteY35" fmla="*/ 2018310 h 6858000"/>
              <a:gd name="connsiteX36" fmla="*/ 6321735 w 6568309"/>
              <a:gd name="connsiteY36" fmla="*/ 2071355 h 6858000"/>
              <a:gd name="connsiteX37" fmla="*/ 6322678 w 6568309"/>
              <a:gd name="connsiteY37" fmla="*/ 2141166 h 6858000"/>
              <a:gd name="connsiteX38" fmla="*/ 6321340 w 6568309"/>
              <a:gd name="connsiteY38" fmla="*/ 2154548 h 6858000"/>
              <a:gd name="connsiteX39" fmla="*/ 6316582 w 6568309"/>
              <a:gd name="connsiteY39" fmla="*/ 2158153 h 6858000"/>
              <a:gd name="connsiteX40" fmla="*/ 6311428 w 6568309"/>
              <a:gd name="connsiteY40" fmla="*/ 2178174 h 6858000"/>
              <a:gd name="connsiteX41" fmla="*/ 6310192 w 6568309"/>
              <a:gd name="connsiteY41" fmla="*/ 2202858 h 6858000"/>
              <a:gd name="connsiteX42" fmla="*/ 6309211 w 6568309"/>
              <a:gd name="connsiteY42" fmla="*/ 2320214 h 6858000"/>
              <a:gd name="connsiteX43" fmla="*/ 6300151 w 6568309"/>
              <a:gd name="connsiteY43" fmla="*/ 2417011 h 6858000"/>
              <a:gd name="connsiteX44" fmla="*/ 6295176 w 6568309"/>
              <a:gd name="connsiteY44" fmla="*/ 2454207 h 6858000"/>
              <a:gd name="connsiteX45" fmla="*/ 6293727 w 6568309"/>
              <a:gd name="connsiteY45" fmla="*/ 2487203 h 6858000"/>
              <a:gd name="connsiteX46" fmla="*/ 6285477 w 6568309"/>
              <a:gd name="connsiteY46" fmla="*/ 2512282 h 6858000"/>
              <a:gd name="connsiteX47" fmla="*/ 6286205 w 6568309"/>
              <a:gd name="connsiteY47" fmla="*/ 2514318 h 6858000"/>
              <a:gd name="connsiteX48" fmla="*/ 6304629 w 6568309"/>
              <a:gd name="connsiteY48" fmla="*/ 2574334 h 6858000"/>
              <a:gd name="connsiteX49" fmla="*/ 6303842 w 6568309"/>
              <a:gd name="connsiteY49" fmla="*/ 2579877 h 6858000"/>
              <a:gd name="connsiteX50" fmla="*/ 6303953 w 6568309"/>
              <a:gd name="connsiteY50" fmla="*/ 2608928 h 6858000"/>
              <a:gd name="connsiteX51" fmla="*/ 6303530 w 6568309"/>
              <a:gd name="connsiteY51" fmla="*/ 2613111 h 6858000"/>
              <a:gd name="connsiteX52" fmla="*/ 6297474 w 6568309"/>
              <a:gd name="connsiteY52" fmla="*/ 2621996 h 6858000"/>
              <a:gd name="connsiteX53" fmla="*/ 6299263 w 6568309"/>
              <a:gd name="connsiteY53" fmla="*/ 2634265 h 6858000"/>
              <a:gd name="connsiteX54" fmla="*/ 6293065 w 6568309"/>
              <a:gd name="connsiteY54" fmla="*/ 2647237 h 6858000"/>
              <a:gd name="connsiteX55" fmla="*/ 6297496 w 6568309"/>
              <a:gd name="connsiteY55" fmla="*/ 2650786 h 6858000"/>
              <a:gd name="connsiteX56" fmla="*/ 6301708 w 6568309"/>
              <a:gd name="connsiteY56" fmla="*/ 2661993 h 6858000"/>
              <a:gd name="connsiteX57" fmla="*/ 6295884 w 6568309"/>
              <a:gd name="connsiteY57" fmla="*/ 2670949 h 6858000"/>
              <a:gd name="connsiteX58" fmla="*/ 6291714 w 6568309"/>
              <a:gd name="connsiteY58" fmla="*/ 2690255 h 6858000"/>
              <a:gd name="connsiteX59" fmla="*/ 6292327 w 6568309"/>
              <a:gd name="connsiteY59" fmla="*/ 2695683 h 6858000"/>
              <a:gd name="connsiteX60" fmla="*/ 6284410 w 6568309"/>
              <a:gd name="connsiteY60" fmla="*/ 2713964 h 6858000"/>
              <a:gd name="connsiteX61" fmla="*/ 6280410 w 6568309"/>
              <a:gd name="connsiteY61" fmla="*/ 2730175 h 6858000"/>
              <a:gd name="connsiteX62" fmla="*/ 6288082 w 6568309"/>
              <a:gd name="connsiteY62" fmla="*/ 2763497 h 6858000"/>
              <a:gd name="connsiteX63" fmla="*/ 6260924 w 6568309"/>
              <a:gd name="connsiteY63" fmla="*/ 3051539 h 6858000"/>
              <a:gd name="connsiteX64" fmla="*/ 6210151 w 6568309"/>
              <a:gd name="connsiteY64" fmla="*/ 3335396 h 6858000"/>
              <a:gd name="connsiteX65" fmla="*/ 6212034 w 6568309"/>
              <a:gd name="connsiteY65" fmla="*/ 3456509 h 6858000"/>
              <a:gd name="connsiteX66" fmla="*/ 6197490 w 6568309"/>
              <a:gd name="connsiteY66" fmla="*/ 3531827 h 6858000"/>
              <a:gd name="connsiteX67" fmla="*/ 6208018 w 6568309"/>
              <a:gd name="connsiteY67" fmla="*/ 3570877 h 6858000"/>
              <a:gd name="connsiteX68" fmla="*/ 6205920 w 6568309"/>
              <a:gd name="connsiteY68" fmla="*/ 3583849 h 6858000"/>
              <a:gd name="connsiteX69" fmla="*/ 6199616 w 6568309"/>
              <a:gd name="connsiteY69" fmla="*/ 3592763 h 6858000"/>
              <a:gd name="connsiteX70" fmla="*/ 6181288 w 6568309"/>
              <a:gd name="connsiteY70" fmla="*/ 3653485 h 6858000"/>
              <a:gd name="connsiteX71" fmla="*/ 6175963 w 6568309"/>
              <a:gd name="connsiteY71" fmla="*/ 3670528 h 6858000"/>
              <a:gd name="connsiteX72" fmla="*/ 6176722 w 6568309"/>
              <a:gd name="connsiteY72" fmla="*/ 3685990 h 6858000"/>
              <a:gd name="connsiteX73" fmla="*/ 6181549 w 6568309"/>
              <a:gd name="connsiteY73" fmla="*/ 3690283 h 6858000"/>
              <a:gd name="connsiteX74" fmla="*/ 6179476 w 6568309"/>
              <a:gd name="connsiteY74" fmla="*/ 3699787 h 6858000"/>
              <a:gd name="connsiteX75" fmla="*/ 6180040 w 6568309"/>
              <a:gd name="connsiteY75" fmla="*/ 3702486 h 6858000"/>
              <a:gd name="connsiteX76" fmla="*/ 6182155 w 6568309"/>
              <a:gd name="connsiteY76" fmla="*/ 3717784 h 6858000"/>
              <a:gd name="connsiteX77" fmla="*/ 6158980 w 6568309"/>
              <a:gd name="connsiteY77" fmla="*/ 3746229 h 6858000"/>
              <a:gd name="connsiteX78" fmla="*/ 6096049 w 6568309"/>
              <a:gd name="connsiteY78" fmla="*/ 3924910 h 6858000"/>
              <a:gd name="connsiteX79" fmla="*/ 6069712 w 6568309"/>
              <a:gd name="connsiteY79" fmla="*/ 3989353 h 6858000"/>
              <a:gd name="connsiteX80" fmla="*/ 6067330 w 6568309"/>
              <a:gd name="connsiteY80" fmla="*/ 4033899 h 6858000"/>
              <a:gd name="connsiteX81" fmla="*/ 6061081 w 6568309"/>
              <a:gd name="connsiteY81" fmla="*/ 4142250 h 6858000"/>
              <a:gd name="connsiteX82" fmla="*/ 6042858 w 6568309"/>
              <a:gd name="connsiteY82" fmla="*/ 4329442 h 6858000"/>
              <a:gd name="connsiteX83" fmla="*/ 6034182 w 6568309"/>
              <a:gd name="connsiteY83" fmla="*/ 4456184 h 6858000"/>
              <a:gd name="connsiteX84" fmla="*/ 6029178 w 6568309"/>
              <a:gd name="connsiteY84" fmla="*/ 4468478 h 6858000"/>
              <a:gd name="connsiteX85" fmla="*/ 6029974 w 6568309"/>
              <a:gd name="connsiteY85" fmla="*/ 4469862 h 6858000"/>
              <a:gd name="connsiteX86" fmla="*/ 6028340 w 6568309"/>
              <a:gd name="connsiteY86" fmla="*/ 4483797 h 6858000"/>
              <a:gd name="connsiteX87" fmla="*/ 6025168 w 6568309"/>
              <a:gd name="connsiteY87" fmla="*/ 4487091 h 6858000"/>
              <a:gd name="connsiteX88" fmla="*/ 6023164 w 6568309"/>
              <a:gd name="connsiteY88" fmla="*/ 4496728 h 6858000"/>
              <a:gd name="connsiteX89" fmla="*/ 6016839 w 6568309"/>
              <a:gd name="connsiteY89" fmla="*/ 4515918 h 6858000"/>
              <a:gd name="connsiteX90" fmla="*/ 6017886 w 6568309"/>
              <a:gd name="connsiteY90" fmla="*/ 4519316 h 6858000"/>
              <a:gd name="connsiteX91" fmla="*/ 6011819 w 6568309"/>
              <a:gd name="connsiteY91" fmla="*/ 4547957 h 6858000"/>
              <a:gd name="connsiteX92" fmla="*/ 6012791 w 6568309"/>
              <a:gd name="connsiteY92" fmla="*/ 4548262 h 6858000"/>
              <a:gd name="connsiteX93" fmla="*/ 6015703 w 6568309"/>
              <a:gd name="connsiteY93" fmla="*/ 4555939 h 6858000"/>
              <a:gd name="connsiteX94" fmla="*/ 6018854 w 6568309"/>
              <a:gd name="connsiteY94" fmla="*/ 4570815 h 6858000"/>
              <a:gd name="connsiteX95" fmla="*/ 6033000 w 6568309"/>
              <a:gd name="connsiteY95" fmla="*/ 4633846 h 6858000"/>
              <a:gd name="connsiteX96" fmla="*/ 6032325 w 6568309"/>
              <a:gd name="connsiteY96" fmla="*/ 4639816 h 6858000"/>
              <a:gd name="connsiteX97" fmla="*/ 6032549 w 6568309"/>
              <a:gd name="connsiteY97" fmla="*/ 4639923 h 6858000"/>
              <a:gd name="connsiteX98" fmla="*/ 6032309 w 6568309"/>
              <a:gd name="connsiteY98" fmla="*/ 4646192 h 6858000"/>
              <a:gd name="connsiteX99" fmla="*/ 6031095 w 6568309"/>
              <a:gd name="connsiteY99" fmla="*/ 4650706 h 6858000"/>
              <a:gd name="connsiteX100" fmla="*/ 6029786 w 6568309"/>
              <a:gd name="connsiteY100" fmla="*/ 4662290 h 6858000"/>
              <a:gd name="connsiteX101" fmla="*/ 6030911 w 6568309"/>
              <a:gd name="connsiteY101" fmla="*/ 4666180 h 6858000"/>
              <a:gd name="connsiteX102" fmla="*/ 6033630 w 6568309"/>
              <a:gd name="connsiteY102" fmla="*/ 4667585 h 6858000"/>
              <a:gd name="connsiteX103" fmla="*/ 6033189 w 6568309"/>
              <a:gd name="connsiteY103" fmla="*/ 4668660 h 6858000"/>
              <a:gd name="connsiteX104" fmla="*/ 6038764 w 6568309"/>
              <a:gd name="connsiteY104" fmla="*/ 4689807 h 6858000"/>
              <a:gd name="connsiteX105" fmla="*/ 6042217 w 6568309"/>
              <a:gd name="connsiteY105" fmla="*/ 4737890 h 6858000"/>
              <a:gd name="connsiteX106" fmla="*/ 6040543 w 6568309"/>
              <a:gd name="connsiteY106" fmla="*/ 4765657 h 6858000"/>
              <a:gd name="connsiteX107" fmla="*/ 6039956 w 6568309"/>
              <a:gd name="connsiteY107" fmla="*/ 4841463 h 6858000"/>
              <a:gd name="connsiteX108" fmla="*/ 6057123 w 6568309"/>
              <a:gd name="connsiteY108" fmla="*/ 4969863 h 6858000"/>
              <a:gd name="connsiteX109" fmla="*/ 6055039 w 6568309"/>
              <a:gd name="connsiteY109" fmla="*/ 4974028 h 6858000"/>
              <a:gd name="connsiteX110" fmla="*/ 6053462 w 6568309"/>
              <a:gd name="connsiteY110" fmla="*/ 4980318 h 6858000"/>
              <a:gd name="connsiteX111" fmla="*/ 6053643 w 6568309"/>
              <a:gd name="connsiteY111" fmla="*/ 4980501 h 6858000"/>
              <a:gd name="connsiteX112" fmla="*/ 6051733 w 6568309"/>
              <a:gd name="connsiteY112" fmla="*/ 4986338 h 6858000"/>
              <a:gd name="connsiteX113" fmla="*/ 6049602 w 6568309"/>
              <a:gd name="connsiteY113" fmla="*/ 4991296 h 6858000"/>
              <a:gd name="connsiteX114" fmla="*/ 6075165 w 6568309"/>
              <a:gd name="connsiteY114" fmla="*/ 5076895 h 6858000"/>
              <a:gd name="connsiteX115" fmla="*/ 6073751 w 6568309"/>
              <a:gd name="connsiteY115" fmla="*/ 5081568 h 6858000"/>
              <a:gd name="connsiteX116" fmla="*/ 6073150 w 6568309"/>
              <a:gd name="connsiteY116" fmla="*/ 5088173 h 6858000"/>
              <a:gd name="connsiteX117" fmla="*/ 6073355 w 6568309"/>
              <a:gd name="connsiteY117" fmla="*/ 5088300 h 6858000"/>
              <a:gd name="connsiteX118" fmla="*/ 6072362 w 6568309"/>
              <a:gd name="connsiteY118" fmla="*/ 5094558 h 6858000"/>
              <a:gd name="connsiteX119" fmla="*/ 6064726 w 6568309"/>
              <a:gd name="connsiteY119" fmla="*/ 5125620 h 6858000"/>
              <a:gd name="connsiteX120" fmla="*/ 6065415 w 6568309"/>
              <a:gd name="connsiteY120" fmla="*/ 5268004 h 6858000"/>
              <a:gd name="connsiteX121" fmla="*/ 6066081 w 6568309"/>
              <a:gd name="connsiteY121" fmla="*/ 5269530 h 6858000"/>
              <a:gd name="connsiteX122" fmla="*/ 6043407 w 6568309"/>
              <a:gd name="connsiteY122" fmla="*/ 5390941 h 6858000"/>
              <a:gd name="connsiteX123" fmla="*/ 6025377 w 6568309"/>
              <a:gd name="connsiteY123" fmla="*/ 5539927 h 6858000"/>
              <a:gd name="connsiteX124" fmla="*/ 6010052 w 6568309"/>
              <a:gd name="connsiteY124" fmla="*/ 5791594 h 6858000"/>
              <a:gd name="connsiteX125" fmla="*/ 5994220 w 6568309"/>
              <a:gd name="connsiteY125" fmla="*/ 5855206 h 6858000"/>
              <a:gd name="connsiteX126" fmla="*/ 5982580 w 6568309"/>
              <a:gd name="connsiteY126" fmla="*/ 5873582 h 6858000"/>
              <a:gd name="connsiteX127" fmla="*/ 5983608 w 6568309"/>
              <a:gd name="connsiteY127" fmla="*/ 5876037 h 6858000"/>
              <a:gd name="connsiteX128" fmla="*/ 5983535 w 6568309"/>
              <a:gd name="connsiteY128" fmla="*/ 5886534 h 6858000"/>
              <a:gd name="connsiteX129" fmla="*/ 5988737 w 6568309"/>
              <a:gd name="connsiteY129" fmla="*/ 5888644 h 6858000"/>
              <a:gd name="connsiteX130" fmla="*/ 5992371 w 6568309"/>
              <a:gd name="connsiteY130" fmla="*/ 5903832 h 6858000"/>
              <a:gd name="connsiteX131" fmla="*/ 5990780 w 6568309"/>
              <a:gd name="connsiteY131" fmla="*/ 5923391 h 6858000"/>
              <a:gd name="connsiteX132" fmla="*/ 5993870 w 6568309"/>
              <a:gd name="connsiteY132" fmla="*/ 6013205 h 6858000"/>
              <a:gd name="connsiteX133" fmla="*/ 5997673 w 6568309"/>
              <a:gd name="connsiteY133" fmla="*/ 6074018 h 6858000"/>
              <a:gd name="connsiteX134" fmla="*/ 6014840 w 6568309"/>
              <a:gd name="connsiteY134" fmla="*/ 6130837 h 6858000"/>
              <a:gd name="connsiteX135" fmla="*/ 6010704 w 6568309"/>
              <a:gd name="connsiteY135" fmla="*/ 6152982 h 6858000"/>
              <a:gd name="connsiteX136" fmla="*/ 6038294 w 6568309"/>
              <a:gd name="connsiteY136" fmla="*/ 6221100 h 6858000"/>
              <a:gd name="connsiteX137" fmla="*/ 6052331 w 6568309"/>
              <a:gd name="connsiteY137" fmla="*/ 6287550 h 6858000"/>
              <a:gd name="connsiteX138" fmla="*/ 6074143 w 6568309"/>
              <a:gd name="connsiteY138" fmla="*/ 6401595 h 6858000"/>
              <a:gd name="connsiteX139" fmla="*/ 6060199 w 6568309"/>
              <a:gd name="connsiteY139" fmla="*/ 6487110 h 6858000"/>
              <a:gd name="connsiteX140" fmla="*/ 6081156 w 6568309"/>
              <a:gd name="connsiteY140" fmla="*/ 6588589 h 6858000"/>
              <a:gd name="connsiteX141" fmla="*/ 6114944 w 6568309"/>
              <a:gd name="connsiteY141" fmla="*/ 6769963 h 6858000"/>
              <a:gd name="connsiteX142" fmla="*/ 6128950 w 6568309"/>
              <a:gd name="connsiteY142" fmla="*/ 6835814 h 6858000"/>
              <a:gd name="connsiteX143" fmla="*/ 6132536 w 6568309"/>
              <a:gd name="connsiteY143" fmla="*/ 6858000 h 6858000"/>
              <a:gd name="connsiteX144" fmla="*/ 4789511 w 6568309"/>
              <a:gd name="connsiteY144" fmla="*/ 6858000 h 6858000"/>
              <a:gd name="connsiteX145" fmla="*/ 1866294 w 6568309"/>
              <a:gd name="connsiteY145" fmla="*/ 6858000 h 6858000"/>
              <a:gd name="connsiteX146" fmla="*/ 1705866 w 6568309"/>
              <a:gd name="connsiteY146" fmla="*/ 6858000 h 6858000"/>
              <a:gd name="connsiteX147" fmla="*/ 1343025 w 6568309"/>
              <a:gd name="connsiteY147" fmla="*/ 6858000 h 6858000"/>
              <a:gd name="connsiteX148" fmla="*/ 523269 w 6568309"/>
              <a:gd name="connsiteY148" fmla="*/ 6858000 h 6858000"/>
              <a:gd name="connsiteX149" fmla="*/ 362841 w 6568309"/>
              <a:gd name="connsiteY149" fmla="*/ 6858000 h 6858000"/>
              <a:gd name="connsiteX150" fmla="*/ 0 w 6568309"/>
              <a:gd name="connsiteY15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6568309" h="6858000">
                <a:moveTo>
                  <a:pt x="0" y="0"/>
                </a:moveTo>
                <a:lnTo>
                  <a:pt x="362841" y="0"/>
                </a:lnTo>
                <a:lnTo>
                  <a:pt x="523269" y="0"/>
                </a:lnTo>
                <a:lnTo>
                  <a:pt x="1343025" y="0"/>
                </a:lnTo>
                <a:lnTo>
                  <a:pt x="1705866" y="0"/>
                </a:lnTo>
                <a:lnTo>
                  <a:pt x="1866294" y="0"/>
                </a:lnTo>
                <a:lnTo>
                  <a:pt x="5225154" y="0"/>
                </a:lnTo>
                <a:lnTo>
                  <a:pt x="6568179" y="0"/>
                </a:lnTo>
                <a:lnTo>
                  <a:pt x="6568309" y="1"/>
                </a:lnTo>
                <a:lnTo>
                  <a:pt x="6562951" y="30700"/>
                </a:lnTo>
                <a:cubicBezTo>
                  <a:pt x="6559126" y="84364"/>
                  <a:pt x="6548218" y="241149"/>
                  <a:pt x="6547446" y="310025"/>
                </a:cubicBezTo>
                <a:cubicBezTo>
                  <a:pt x="6550151" y="367544"/>
                  <a:pt x="6557712" y="408251"/>
                  <a:pt x="6558316" y="443960"/>
                </a:cubicBezTo>
                <a:cubicBezTo>
                  <a:pt x="6555224" y="499397"/>
                  <a:pt x="6534767" y="604434"/>
                  <a:pt x="6528896" y="642659"/>
                </a:cubicBezTo>
                <a:cubicBezTo>
                  <a:pt x="6535204" y="657287"/>
                  <a:pt x="6515365" y="658191"/>
                  <a:pt x="6523095" y="673307"/>
                </a:cubicBezTo>
                <a:cubicBezTo>
                  <a:pt x="6523388" y="693769"/>
                  <a:pt x="6506868" y="797295"/>
                  <a:pt x="6496169" y="839641"/>
                </a:cubicBezTo>
                <a:cubicBezTo>
                  <a:pt x="6484119" y="887148"/>
                  <a:pt x="6457817" y="937731"/>
                  <a:pt x="6450789" y="958357"/>
                </a:cubicBezTo>
                <a:cubicBezTo>
                  <a:pt x="6443760" y="978983"/>
                  <a:pt x="6459217" y="936930"/>
                  <a:pt x="6453996" y="963398"/>
                </a:cubicBezTo>
                <a:cubicBezTo>
                  <a:pt x="6448777" y="989867"/>
                  <a:pt x="6425575" y="1087010"/>
                  <a:pt x="6419467" y="1117169"/>
                </a:cubicBezTo>
                <a:cubicBezTo>
                  <a:pt x="6431540" y="1118586"/>
                  <a:pt x="6409651" y="1135372"/>
                  <a:pt x="6417348" y="1144352"/>
                </a:cubicBezTo>
                <a:cubicBezTo>
                  <a:pt x="6424109" y="1150681"/>
                  <a:pt x="6419047" y="1157251"/>
                  <a:pt x="6418473" y="1164484"/>
                </a:cubicBezTo>
                <a:cubicBezTo>
                  <a:pt x="6423767" y="1173524"/>
                  <a:pt x="6413947" y="1205209"/>
                  <a:pt x="6406979" y="1213829"/>
                </a:cubicBezTo>
                <a:cubicBezTo>
                  <a:pt x="6382818" y="1235037"/>
                  <a:pt x="6400452" y="1277327"/>
                  <a:pt x="6381928" y="1294823"/>
                </a:cubicBezTo>
                <a:cubicBezTo>
                  <a:pt x="6379195" y="1300845"/>
                  <a:pt x="6378069" y="1306615"/>
                  <a:pt x="6377948" y="1312193"/>
                </a:cubicBezTo>
                <a:lnTo>
                  <a:pt x="6379894" y="1327626"/>
                </a:lnTo>
                <a:lnTo>
                  <a:pt x="6385024" y="1331644"/>
                </a:lnTo>
                <a:lnTo>
                  <a:pt x="6383696" y="1341276"/>
                </a:lnTo>
                <a:cubicBezTo>
                  <a:pt x="6383952" y="1342166"/>
                  <a:pt x="6384208" y="1343055"/>
                  <a:pt x="6384464" y="1343945"/>
                </a:cubicBezTo>
                <a:cubicBezTo>
                  <a:pt x="6385957" y="1349040"/>
                  <a:pt x="6387253" y="1354080"/>
                  <a:pt x="6387748" y="1359134"/>
                </a:cubicBezTo>
                <a:cubicBezTo>
                  <a:pt x="6384363" y="1373109"/>
                  <a:pt x="6372802" y="1397612"/>
                  <a:pt x="6364157" y="1427803"/>
                </a:cubicBezTo>
                <a:cubicBezTo>
                  <a:pt x="6348141" y="1460349"/>
                  <a:pt x="6348362" y="1505076"/>
                  <a:pt x="6335874" y="1540278"/>
                </a:cubicBezTo>
                <a:lnTo>
                  <a:pt x="6331892" y="1547262"/>
                </a:lnTo>
                <a:lnTo>
                  <a:pt x="6332744" y="1577056"/>
                </a:lnTo>
                <a:cubicBezTo>
                  <a:pt x="6335859" y="1582205"/>
                  <a:pt x="6336674" y="1589568"/>
                  <a:pt x="6333604" y="1595898"/>
                </a:cubicBezTo>
                <a:lnTo>
                  <a:pt x="6324749" y="1703726"/>
                </a:lnTo>
                <a:cubicBezTo>
                  <a:pt x="6324080" y="1739332"/>
                  <a:pt x="6318019" y="1754453"/>
                  <a:pt x="6329594" y="1809535"/>
                </a:cubicBezTo>
                <a:cubicBezTo>
                  <a:pt x="6344930" y="1868036"/>
                  <a:pt x="6323725" y="1952670"/>
                  <a:pt x="6329062" y="2018310"/>
                </a:cubicBezTo>
                <a:cubicBezTo>
                  <a:pt x="6308075" y="2053162"/>
                  <a:pt x="6326925" y="2034561"/>
                  <a:pt x="6321735" y="2071355"/>
                </a:cubicBezTo>
                <a:lnTo>
                  <a:pt x="6322678" y="2141166"/>
                </a:lnTo>
                <a:lnTo>
                  <a:pt x="6321340" y="2154548"/>
                </a:lnTo>
                <a:lnTo>
                  <a:pt x="6316582" y="2158153"/>
                </a:lnTo>
                <a:lnTo>
                  <a:pt x="6311428" y="2178174"/>
                </a:lnTo>
                <a:cubicBezTo>
                  <a:pt x="6310177" y="2185696"/>
                  <a:pt x="6309622" y="2193828"/>
                  <a:pt x="6310192" y="2202858"/>
                </a:cubicBezTo>
                <a:cubicBezTo>
                  <a:pt x="6319667" y="2232772"/>
                  <a:pt x="6296459" y="2283357"/>
                  <a:pt x="6309211" y="2320214"/>
                </a:cubicBezTo>
                <a:cubicBezTo>
                  <a:pt x="6307537" y="2355906"/>
                  <a:pt x="6302490" y="2394678"/>
                  <a:pt x="6300151" y="2417011"/>
                </a:cubicBezTo>
                <a:cubicBezTo>
                  <a:pt x="6292303" y="2426377"/>
                  <a:pt x="6304439" y="2456509"/>
                  <a:pt x="6295176" y="2454207"/>
                </a:cubicBezTo>
                <a:cubicBezTo>
                  <a:pt x="6299335" y="2464947"/>
                  <a:pt x="6297305" y="2476105"/>
                  <a:pt x="6293727" y="2487203"/>
                </a:cubicBezTo>
                <a:lnTo>
                  <a:pt x="6285477" y="2512282"/>
                </a:lnTo>
                <a:cubicBezTo>
                  <a:pt x="6285720" y="2512961"/>
                  <a:pt x="6285962" y="2513640"/>
                  <a:pt x="6286205" y="2514318"/>
                </a:cubicBezTo>
                <a:cubicBezTo>
                  <a:pt x="6292347" y="2534324"/>
                  <a:pt x="6298487" y="2554328"/>
                  <a:pt x="6304629" y="2574334"/>
                </a:cubicBezTo>
                <a:lnTo>
                  <a:pt x="6303842" y="2579877"/>
                </a:lnTo>
                <a:cubicBezTo>
                  <a:pt x="6303729" y="2585644"/>
                  <a:pt x="6304006" y="2603388"/>
                  <a:pt x="6303953" y="2608928"/>
                </a:cubicBezTo>
                <a:lnTo>
                  <a:pt x="6303530" y="2613111"/>
                </a:lnTo>
                <a:lnTo>
                  <a:pt x="6297474" y="2621996"/>
                </a:lnTo>
                <a:lnTo>
                  <a:pt x="6299263" y="2634265"/>
                </a:lnTo>
                <a:lnTo>
                  <a:pt x="6293065" y="2647237"/>
                </a:lnTo>
                <a:cubicBezTo>
                  <a:pt x="6294685" y="2648158"/>
                  <a:pt x="6296180" y="2649356"/>
                  <a:pt x="6297496" y="2650786"/>
                </a:cubicBezTo>
                <a:lnTo>
                  <a:pt x="6301708" y="2661993"/>
                </a:lnTo>
                <a:lnTo>
                  <a:pt x="6295884" y="2670949"/>
                </a:lnTo>
                <a:cubicBezTo>
                  <a:pt x="6304913" y="2672007"/>
                  <a:pt x="6294429" y="2681695"/>
                  <a:pt x="6291714" y="2690255"/>
                </a:cubicBezTo>
                <a:lnTo>
                  <a:pt x="6292327" y="2695683"/>
                </a:lnTo>
                <a:lnTo>
                  <a:pt x="6284410" y="2713964"/>
                </a:lnTo>
                <a:lnTo>
                  <a:pt x="6280410" y="2730175"/>
                </a:lnTo>
                <a:lnTo>
                  <a:pt x="6288082" y="2763497"/>
                </a:lnTo>
                <a:lnTo>
                  <a:pt x="6260924" y="3051539"/>
                </a:lnTo>
                <a:cubicBezTo>
                  <a:pt x="6251455" y="3165645"/>
                  <a:pt x="6222174" y="3216611"/>
                  <a:pt x="6210151" y="3335396"/>
                </a:cubicBezTo>
                <a:lnTo>
                  <a:pt x="6212034" y="3456509"/>
                </a:lnTo>
                <a:lnTo>
                  <a:pt x="6197490" y="3531827"/>
                </a:lnTo>
                <a:lnTo>
                  <a:pt x="6208018" y="3570877"/>
                </a:lnTo>
                <a:lnTo>
                  <a:pt x="6205920" y="3583849"/>
                </a:lnTo>
                <a:lnTo>
                  <a:pt x="6199616" y="3592763"/>
                </a:lnTo>
                <a:cubicBezTo>
                  <a:pt x="6191839" y="3613948"/>
                  <a:pt x="6196204" y="3641245"/>
                  <a:pt x="6181288" y="3653485"/>
                </a:cubicBezTo>
                <a:cubicBezTo>
                  <a:pt x="6178087" y="3659316"/>
                  <a:pt x="6176516" y="3664985"/>
                  <a:pt x="6175963" y="3670528"/>
                </a:cubicBezTo>
                <a:lnTo>
                  <a:pt x="6176722" y="3685990"/>
                </a:lnTo>
                <a:lnTo>
                  <a:pt x="6181549" y="3690283"/>
                </a:lnTo>
                <a:lnTo>
                  <a:pt x="6179476" y="3699787"/>
                </a:lnTo>
                <a:cubicBezTo>
                  <a:pt x="6179664" y="3700686"/>
                  <a:pt x="6179852" y="3701586"/>
                  <a:pt x="6180040" y="3702486"/>
                </a:cubicBezTo>
                <a:cubicBezTo>
                  <a:pt x="6181140" y="3707637"/>
                  <a:pt x="6182047" y="3712728"/>
                  <a:pt x="6182155" y="3717784"/>
                </a:cubicBezTo>
                <a:cubicBezTo>
                  <a:pt x="6156678" y="3711701"/>
                  <a:pt x="6178864" y="3759789"/>
                  <a:pt x="6158980" y="3746229"/>
                </a:cubicBezTo>
                <a:cubicBezTo>
                  <a:pt x="6144630" y="3780750"/>
                  <a:pt x="6117520" y="3867558"/>
                  <a:pt x="6096049" y="3924910"/>
                </a:cubicBezTo>
                <a:lnTo>
                  <a:pt x="6069712" y="3989353"/>
                </a:lnTo>
                <a:lnTo>
                  <a:pt x="6067330" y="4033899"/>
                </a:lnTo>
                <a:cubicBezTo>
                  <a:pt x="6065506" y="4070470"/>
                  <a:pt x="6063599" y="4110146"/>
                  <a:pt x="6061081" y="4142250"/>
                </a:cubicBezTo>
                <a:cubicBezTo>
                  <a:pt x="6055260" y="4200007"/>
                  <a:pt x="6045907" y="4278998"/>
                  <a:pt x="6042858" y="4329442"/>
                </a:cubicBezTo>
                <a:cubicBezTo>
                  <a:pt x="6038376" y="4381764"/>
                  <a:pt x="6036461" y="4433012"/>
                  <a:pt x="6034182" y="4456184"/>
                </a:cubicBezTo>
                <a:lnTo>
                  <a:pt x="6029178" y="4468478"/>
                </a:lnTo>
                <a:lnTo>
                  <a:pt x="6029974" y="4469862"/>
                </a:lnTo>
                <a:cubicBezTo>
                  <a:pt x="6031287" y="4476321"/>
                  <a:pt x="6030316" y="4480555"/>
                  <a:pt x="6028340" y="4483797"/>
                </a:cubicBezTo>
                <a:lnTo>
                  <a:pt x="6025168" y="4487091"/>
                </a:lnTo>
                <a:lnTo>
                  <a:pt x="6023164" y="4496728"/>
                </a:lnTo>
                <a:lnTo>
                  <a:pt x="6016839" y="4515918"/>
                </a:lnTo>
                <a:cubicBezTo>
                  <a:pt x="6017189" y="4517049"/>
                  <a:pt x="6017537" y="4518182"/>
                  <a:pt x="6017886" y="4519316"/>
                </a:cubicBezTo>
                <a:lnTo>
                  <a:pt x="6011819" y="4547957"/>
                </a:lnTo>
                <a:lnTo>
                  <a:pt x="6012791" y="4548262"/>
                </a:lnTo>
                <a:cubicBezTo>
                  <a:pt x="6014837" y="4549595"/>
                  <a:pt x="6016087" y="4551811"/>
                  <a:pt x="6015703" y="4555939"/>
                </a:cubicBezTo>
                <a:cubicBezTo>
                  <a:pt x="6031790" y="4548276"/>
                  <a:pt x="6021405" y="4557977"/>
                  <a:pt x="6018854" y="4570815"/>
                </a:cubicBezTo>
                <a:cubicBezTo>
                  <a:pt x="6021736" y="4583801"/>
                  <a:pt x="6030754" y="4622347"/>
                  <a:pt x="6033000" y="4633846"/>
                </a:cubicBezTo>
                <a:lnTo>
                  <a:pt x="6032325" y="4639816"/>
                </a:lnTo>
                <a:lnTo>
                  <a:pt x="6032549" y="4639923"/>
                </a:lnTo>
                <a:cubicBezTo>
                  <a:pt x="6032911" y="4641190"/>
                  <a:pt x="6032878" y="4643141"/>
                  <a:pt x="6032309" y="4646192"/>
                </a:cubicBezTo>
                <a:lnTo>
                  <a:pt x="6031095" y="4650706"/>
                </a:lnTo>
                <a:lnTo>
                  <a:pt x="6029786" y="4662290"/>
                </a:lnTo>
                <a:cubicBezTo>
                  <a:pt x="6030161" y="4663587"/>
                  <a:pt x="6030536" y="4664883"/>
                  <a:pt x="6030911" y="4666180"/>
                </a:cubicBezTo>
                <a:lnTo>
                  <a:pt x="6033630" y="4667585"/>
                </a:lnTo>
                <a:lnTo>
                  <a:pt x="6033189" y="4668660"/>
                </a:lnTo>
                <a:cubicBezTo>
                  <a:pt x="6027286" y="4676831"/>
                  <a:pt x="6019767" y="4679345"/>
                  <a:pt x="6038764" y="4689807"/>
                </a:cubicBezTo>
                <a:cubicBezTo>
                  <a:pt x="6028616" y="4708535"/>
                  <a:pt x="6040474" y="4712235"/>
                  <a:pt x="6042217" y="4737890"/>
                </a:cubicBezTo>
                <a:cubicBezTo>
                  <a:pt x="6033362" y="4748600"/>
                  <a:pt x="6035273" y="4757223"/>
                  <a:pt x="6040543" y="4765657"/>
                </a:cubicBezTo>
                <a:cubicBezTo>
                  <a:pt x="6034416" y="4790618"/>
                  <a:pt x="6040696" y="4813399"/>
                  <a:pt x="6039956" y="4841463"/>
                </a:cubicBezTo>
                <a:lnTo>
                  <a:pt x="6057123" y="4969863"/>
                </a:lnTo>
                <a:lnTo>
                  <a:pt x="6055039" y="4974028"/>
                </a:lnTo>
                <a:cubicBezTo>
                  <a:pt x="6053860" y="4976933"/>
                  <a:pt x="6053409" y="4978909"/>
                  <a:pt x="6053462" y="4980318"/>
                </a:cubicBezTo>
                <a:lnTo>
                  <a:pt x="6053643" y="4980501"/>
                </a:lnTo>
                <a:lnTo>
                  <a:pt x="6051733" y="4986338"/>
                </a:lnTo>
                <a:lnTo>
                  <a:pt x="6049602" y="4991296"/>
                </a:lnTo>
                <a:cubicBezTo>
                  <a:pt x="6058123" y="5019829"/>
                  <a:pt x="6066643" y="5048361"/>
                  <a:pt x="6075165" y="5076895"/>
                </a:cubicBezTo>
                <a:lnTo>
                  <a:pt x="6073751" y="5081568"/>
                </a:lnTo>
                <a:cubicBezTo>
                  <a:pt x="6073034" y="5084748"/>
                  <a:pt x="6072888" y="5086810"/>
                  <a:pt x="6073150" y="5088173"/>
                </a:cubicBezTo>
                <a:lnTo>
                  <a:pt x="6073355" y="5088300"/>
                </a:lnTo>
                <a:lnTo>
                  <a:pt x="6072362" y="5094558"/>
                </a:lnTo>
                <a:cubicBezTo>
                  <a:pt x="6070184" y="5105196"/>
                  <a:pt x="6067588" y="5115626"/>
                  <a:pt x="6064726" y="5125620"/>
                </a:cubicBezTo>
                <a:cubicBezTo>
                  <a:pt x="6063568" y="5154527"/>
                  <a:pt x="6065189" y="5244020"/>
                  <a:pt x="6065415" y="5268004"/>
                </a:cubicBezTo>
                <a:cubicBezTo>
                  <a:pt x="6065637" y="5268513"/>
                  <a:pt x="6065860" y="5269021"/>
                  <a:pt x="6066081" y="5269530"/>
                </a:cubicBezTo>
                <a:lnTo>
                  <a:pt x="6043407" y="5390941"/>
                </a:lnTo>
                <a:cubicBezTo>
                  <a:pt x="6032545" y="5438194"/>
                  <a:pt x="6020942" y="5465286"/>
                  <a:pt x="6025377" y="5539927"/>
                </a:cubicBezTo>
                <a:cubicBezTo>
                  <a:pt x="6019787" y="5610775"/>
                  <a:pt x="6013913" y="5740573"/>
                  <a:pt x="6010052" y="5791594"/>
                </a:cubicBezTo>
                <a:cubicBezTo>
                  <a:pt x="5989401" y="5787060"/>
                  <a:pt x="6018524" y="5849672"/>
                  <a:pt x="5994220" y="5855206"/>
                </a:cubicBezTo>
                <a:cubicBezTo>
                  <a:pt x="5995282" y="5860240"/>
                  <a:pt x="5980598" y="5868910"/>
                  <a:pt x="5982580" y="5873582"/>
                </a:cubicBezTo>
                <a:cubicBezTo>
                  <a:pt x="5982922" y="5874401"/>
                  <a:pt x="5983265" y="5875218"/>
                  <a:pt x="5983608" y="5876037"/>
                </a:cubicBezTo>
                <a:lnTo>
                  <a:pt x="5983535" y="5886534"/>
                </a:lnTo>
                <a:lnTo>
                  <a:pt x="5988737" y="5888644"/>
                </a:lnTo>
                <a:cubicBezTo>
                  <a:pt x="5989948" y="5893707"/>
                  <a:pt x="5991159" y="5898769"/>
                  <a:pt x="5992371" y="5903832"/>
                </a:cubicBezTo>
                <a:cubicBezTo>
                  <a:pt x="5992924" y="5909651"/>
                  <a:pt x="5992578" y="5916068"/>
                  <a:pt x="5990780" y="5923391"/>
                </a:cubicBezTo>
                <a:cubicBezTo>
                  <a:pt x="5975822" y="5948880"/>
                  <a:pt x="6013580" y="5981626"/>
                  <a:pt x="5993870" y="6013205"/>
                </a:cubicBezTo>
                <a:cubicBezTo>
                  <a:pt x="5988486" y="6024901"/>
                  <a:pt x="5991718" y="6066777"/>
                  <a:pt x="5997673" y="6074018"/>
                </a:cubicBezTo>
                <a:cubicBezTo>
                  <a:pt x="5998007" y="6081731"/>
                  <a:pt x="6007861" y="6126985"/>
                  <a:pt x="6014840" y="6130837"/>
                </a:cubicBezTo>
                <a:cubicBezTo>
                  <a:pt x="6022998" y="6137057"/>
                  <a:pt x="5999420" y="6156330"/>
                  <a:pt x="6010704" y="6152982"/>
                </a:cubicBezTo>
                <a:cubicBezTo>
                  <a:pt x="6008682" y="6186619"/>
                  <a:pt x="6039938" y="6191636"/>
                  <a:pt x="6038294" y="6221100"/>
                </a:cubicBezTo>
                <a:cubicBezTo>
                  <a:pt x="6039643" y="6222126"/>
                  <a:pt x="6046356" y="6257468"/>
                  <a:pt x="6052331" y="6287550"/>
                </a:cubicBezTo>
                <a:cubicBezTo>
                  <a:pt x="6058307" y="6317632"/>
                  <a:pt x="6082079" y="6391312"/>
                  <a:pt x="6074143" y="6401595"/>
                </a:cubicBezTo>
                <a:cubicBezTo>
                  <a:pt x="6074931" y="6423902"/>
                  <a:pt x="6059614" y="6432919"/>
                  <a:pt x="6060199" y="6487110"/>
                </a:cubicBezTo>
                <a:cubicBezTo>
                  <a:pt x="6075583" y="6574474"/>
                  <a:pt x="6076150" y="6553611"/>
                  <a:pt x="6081156" y="6588589"/>
                </a:cubicBezTo>
                <a:cubicBezTo>
                  <a:pt x="6102088" y="6637976"/>
                  <a:pt x="6067660" y="6687723"/>
                  <a:pt x="6114944" y="6769963"/>
                </a:cubicBezTo>
                <a:cubicBezTo>
                  <a:pt x="6130462" y="6819284"/>
                  <a:pt x="6119243" y="6817955"/>
                  <a:pt x="6128950" y="6835814"/>
                </a:cubicBezTo>
                <a:lnTo>
                  <a:pt x="6132536" y="6858000"/>
                </a:lnTo>
                <a:lnTo>
                  <a:pt x="4789511" y="6858000"/>
                </a:lnTo>
                <a:lnTo>
                  <a:pt x="1866294" y="6858000"/>
                </a:lnTo>
                <a:lnTo>
                  <a:pt x="1705866" y="6858000"/>
                </a:lnTo>
                <a:lnTo>
                  <a:pt x="1343025" y="6858000"/>
                </a:lnTo>
                <a:lnTo>
                  <a:pt x="523269" y="6858000"/>
                </a:lnTo>
                <a:lnTo>
                  <a:pt x="36284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3B1A34-3C34-B077-2DF3-5A381B848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600"/>
            <a:ext cx="5111366" cy="1330840"/>
          </a:xfrm>
        </p:spPr>
        <p:txBody>
          <a:bodyPr>
            <a:noAutofit/>
          </a:bodyPr>
          <a:lstStyle/>
          <a:p>
            <a:r>
              <a:rPr lang="en-US" sz="5400" dirty="0"/>
              <a:t>Apollinaris Mons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597D1F-C05B-0118-B257-443DA232A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94102"/>
            <a:ext cx="4438036" cy="3908585"/>
          </a:xfrm>
        </p:spPr>
        <p:txBody>
          <a:bodyPr>
            <a:normAutofit/>
          </a:bodyPr>
          <a:lstStyle/>
          <a:p>
            <a:r>
              <a:rPr lang="en-US" sz="2400" dirty="0"/>
              <a:t>Magnetic anomaly is offset from volcano</a:t>
            </a:r>
          </a:p>
          <a:p>
            <a:r>
              <a:rPr lang="en-US" sz="2400" dirty="0"/>
              <a:t>Following Tanaka’s 2014 geological unit map, anomaly aligns with Noachian edifice, is diminished over Hesperian edifice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F1888B-19A1-9551-9F97-20EFBD615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388" y="5524666"/>
            <a:ext cx="1004153" cy="1337801"/>
          </a:xfrm>
          <a:prstGeom prst="rect">
            <a:avLst/>
          </a:prstGeom>
        </p:spPr>
      </p:pic>
      <p:pic>
        <p:nvPicPr>
          <p:cNvPr id="7" name="Picture 6" descr="A map of a topographical map&#10;&#10;Description automatically generated">
            <a:extLst>
              <a:ext uri="{FF2B5EF4-FFF2-40B4-BE49-F238E27FC236}">
                <a16:creationId xmlns:a16="http://schemas.microsoft.com/office/drawing/2014/main" id="{31CAE259-D09D-66B6-E468-4C81E78D9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382" y="801057"/>
            <a:ext cx="5094918" cy="509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891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612</TotalTime>
  <Words>346</Words>
  <Application>Microsoft Office PowerPoint</Application>
  <PresentationFormat>Widescreen</PresentationFormat>
  <Paragraphs>53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Office Theme</vt:lpstr>
      <vt:lpstr>Mapping Martian Crustal Magnetic Anomalies</vt:lpstr>
      <vt:lpstr>Magnetic Dynamos</vt:lpstr>
      <vt:lpstr>Mars Global Surveyor </vt:lpstr>
      <vt:lpstr>Remanent Magnetism</vt:lpstr>
      <vt:lpstr>Back to MGS…</vt:lpstr>
      <vt:lpstr>MAVEN</vt:lpstr>
      <vt:lpstr>Our (Nearly) Global Map</vt:lpstr>
      <vt:lpstr>Hadriaca Patera</vt:lpstr>
      <vt:lpstr>Apollinaris Mons</vt:lpstr>
      <vt:lpstr>Claritas Fossae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Mapping Martian Crustal Magnetic Anomalies</dc:title>
  <dc:creator>Matlock, Travis W - (travismatlock)</dc:creator>
  <cp:lastModifiedBy>Michelle A. Coe</cp:lastModifiedBy>
  <cp:revision>2</cp:revision>
  <dcterms:created xsi:type="dcterms:W3CDTF">2024-04-03T21:24:23Z</dcterms:created>
  <dcterms:modified xsi:type="dcterms:W3CDTF">2024-04-09T22:11:48Z</dcterms:modified>
</cp:coreProperties>
</file>